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4232" r:id="rId4"/>
  </p:sldMasterIdLst>
  <p:notesMasterIdLst>
    <p:notesMasterId r:id="rId21"/>
  </p:notesMasterIdLst>
  <p:sldIdLst>
    <p:sldId id="294" r:id="rId5"/>
    <p:sldId id="273" r:id="rId6"/>
    <p:sldId id="275" r:id="rId7"/>
    <p:sldId id="277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72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4615"/>
  </p:normalViewPr>
  <p:slideViewPr>
    <p:cSldViewPr>
      <p:cViewPr varScale="1">
        <p:scale>
          <a:sx n="100" d="100"/>
          <a:sy n="100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2DCD5-B86F-4D72-923F-5725BA34C5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E0F2C-54D0-4AE5-957A-0B3D80E300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4263557-0927-4628-B643-6FAA6FA278A8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907966A-C2B9-466F-86EC-98685A680C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25AFA1-C98C-4541-9778-6E97C23C2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EEB77-17E2-407C-B7B0-7FF136F005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AF77C-29E7-4D72-9DFB-DFC2646B7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A28804-4E04-4BF9-942B-C540FD177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37C1B55-8A5D-4EF4-B699-F389A256E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9173E2E-7ECD-4E3A-B679-577AED1E0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18CC3A6-760B-4B08-8057-BFE4A540C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5572EC7-3012-4F36-976B-8B6A0716797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9CAF3-4ABB-4926-9670-3AA3DF4F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B7E477F-8052-4397-9A08-DE46AB5F1C10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C9DBC-7316-4775-B805-16551BE7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5CFE2-E4CE-4EB1-B1A3-0DFC82C1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CC2B920-61CF-4CBF-B929-92CBE19D4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9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AA3A8-09B2-4218-8120-7E68875C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6112ECD-033A-454A-8C6C-3E97F72309D3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75799-CEB8-4CD6-AFBE-C520D44D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BF968-DF1C-4166-ABA5-6813270C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356E95D-6A42-4578-B1EF-6D0BC464A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74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B7B72-2AFC-4576-A173-53E6E640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54F938-767D-4AA2-86C3-428B9974B2F8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F02A2-F4C7-47CF-9539-6BCA993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6B11-C1D3-4212-AA82-40B5BF29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715C7EF-8FCC-4787-A284-7EDA0BFB5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03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4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9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3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9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7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10118-1775-4383-AAB8-1D760CA4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1EE415A-DDE5-4434-8272-CAFB3DA5369F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E13D-3B10-4E0F-B0BE-4D81140B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7B3D9-8B38-4357-AE80-7E5C6AB2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ED7EF6-808D-491E-967A-E1CC5AA7B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607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5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5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1427D-9D2A-4B39-92EB-0373F1EC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E5A2A6-CED9-4B58-A38F-50FC071CB9DC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EC703-5391-47CB-9BED-725251B7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E92D3-38B5-4A95-984E-8E19ED58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C0CFBA2-E4F7-414F-B0FE-B07A72369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70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A851BB-F2EB-4799-A062-15A489EC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E37CB12-FDD7-4C7D-ACCA-51829F17375F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8A8CA0-DFDD-4641-807A-EEAFD218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C05744-CBD9-43F7-8800-7B00C334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F9BECD3-DA48-402C-8469-544DBED13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62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1AA59E-46DC-49FB-9374-4C5EEAC1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556C70-B329-4FC2-8DD0-A50F38BE9BAB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D33767-D814-4BFB-87BF-9FBFE2D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C0CA5C-8CC2-494B-A3F2-843242D7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EDDACE9-6BF0-4816-A8B5-D0E8ABDBD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40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9A8140-2B42-4921-91B4-47E6947A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1C02B52-0E36-483A-B85B-23D262D01D65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66CB3D-C2D8-4E8C-8A0F-D12874A9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636434-0166-44B3-917F-858AA1AD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51A427-D38D-404E-868D-E8D09834A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29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2F8C12-B9A8-430D-8DFA-9C3EC193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1676FAC-FE6A-4E3A-AA3D-BAEE10C5C1E2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88EFB1-51D8-46A2-86C3-3CCF7017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3AB9D2-69C0-4465-82F0-7E9DA3F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8224D9-2C67-4B01-8C13-56235D3AC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57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0D675C-1DCA-4ED1-9D62-98AD8E3F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889EFD-41C4-4FAA-AADE-7292E143BD99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2B89F5-2178-4E22-8B7E-0106E4F7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D6FA2B-AFA7-4AC1-8E09-1B58750A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036748-BD42-4A5A-AC50-AE791A1FA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5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20115-5884-4B2F-9E77-3B09174D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4E2A1D-3A84-48FD-8F35-A051DAF89C06}" type="datetimeFigureOut">
              <a:rPr lang="en-US" altLang="en-US"/>
              <a:pPr>
                <a:defRPr/>
              </a:pPr>
              <a:t>11/17/2021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28FEF0-BA08-4A71-96FC-A85C7A42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741388-726F-49D9-927C-9EF833F6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44647D5-DCEE-40CD-A03E-A0B65656D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60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arcador de contenido 1">
            <a:extLst>
              <a:ext uri="{FF2B5EF4-FFF2-40B4-BE49-F238E27FC236}">
                <a16:creationId xmlns:a16="http://schemas.microsoft.com/office/drawing/2014/main" id="{6FE2175B-AFB9-4606-A1BE-8755B04CCF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0E4AF57A-EA1D-47AC-9F41-47E1848C2D9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35575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1C18-37C9-6B4B-8B41-4C628F8743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4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audio1.spanishdict.com/audio?lang=es&amp;text=para-obtener-m%C3%A1s-informaci%C3%B3n-o-para-descargar-el-informe-completo-vaya-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99BA6-01DD-4685-A29B-7B9AFEACFAC2}" type="slidenum">
              <a:rPr kumimoji="0" lang="es-CO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Background"/>
          <p:cNvSpPr>
            <a:spLocks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" y="153925"/>
            <a:ext cx="3565525" cy="788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8156" y="153924"/>
            <a:ext cx="3931920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COMISION INTERAMERICANA PARA EL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CONTROL DEL ABUSO DE DROGAS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4551" y="611124"/>
            <a:ext cx="3565525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 I C A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4551" y="1016000"/>
            <a:ext cx="3565525" cy="254000"/>
          </a:xfrm>
          <a:prstGeom prst="rect">
            <a:avLst/>
          </a:prstGeom>
          <a:noFill/>
        </p:spPr>
        <p:txBody>
          <a:bodyPr vert="horz" wrap="none" rtlCol="0" anchor="b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Secretaría de Seguridad Multidimensional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3924" y="1244600"/>
            <a:ext cx="8836152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ulo"/>
          <p:cNvSpPr txBox="1"/>
          <p:nvPr/>
        </p:nvSpPr>
        <p:spPr>
          <a:xfrm>
            <a:off x="635000" y="2159000"/>
            <a:ext cx="7874000" cy="3429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MARYA HYNES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SESIÓN PLENARIA 4</a:t>
            </a:r>
            <a:b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s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INFORME SOBRE LA OFERTA DE DROGAS EN LAS AMERICAS RESUMEN EJECUTIVO </a:t>
            </a:r>
            <a:endParaRPr kumimoji="0" lang="es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924" y="1270000"/>
            <a:ext cx="5334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SEPTUAGESIMO PERÍODO ORDINARIO DE SESIONES DE LA CICAD</a:t>
            </a:r>
            <a:endParaRPr kumimoji="0" lang="es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16-19 de noviembre de 2021 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Sesión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virtual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5076" y="1270000"/>
            <a:ext cx="1905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OEA/</a:t>
            </a:r>
            <a:r>
              <a:rPr kumimoji="0" lang="es-CO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Ser.L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 XIV.2.70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CICAD/doc.2635/21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 de noviembre, 2021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                       Textual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5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84E28A9-7821-406D-BFC0-FFA57E73AB23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</a:t>
            </a:r>
            <a:br>
              <a:rPr lang="en-US" altLang="en-US" sz="2800" b="1">
                <a:solidFill>
                  <a:schemeClr val="bg1"/>
                </a:solidFill>
              </a:rPr>
            </a:b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2531" name="Text Placeholder 3">
            <a:extLst>
              <a:ext uri="{FF2B5EF4-FFF2-40B4-BE49-F238E27FC236}">
                <a16:creationId xmlns:a16="http://schemas.microsoft.com/office/drawing/2014/main" id="{833E01EF-4E4A-48E3-AA24-A6CD1050296E}"/>
              </a:ext>
            </a:extLst>
          </p:cNvPr>
          <p:cNvSpPr txBox="1">
            <a:spLocks/>
          </p:cNvSpPr>
          <p:nvPr/>
        </p:nvSpPr>
        <p:spPr bwMode="auto">
          <a:xfrm>
            <a:off x="266700" y="106045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pic>
        <p:nvPicPr>
          <p:cNvPr id="22532" name="Marcador de contenido 1">
            <a:extLst>
              <a:ext uri="{FF2B5EF4-FFF2-40B4-BE49-F238E27FC236}">
                <a16:creationId xmlns:a16="http://schemas.microsoft.com/office/drawing/2014/main" id="{A4192AEC-05D9-4F7C-A0D9-31053382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le 1">
            <a:extLst>
              <a:ext uri="{FF2B5EF4-FFF2-40B4-BE49-F238E27FC236}">
                <a16:creationId xmlns:a16="http://schemas.microsoft.com/office/drawing/2014/main" id="{3F9B3072-DCD0-4F80-9B11-092CD6BFF952}"/>
              </a:ext>
            </a:extLst>
          </p:cNvPr>
          <p:cNvSpPr txBox="1">
            <a:spLocks/>
          </p:cNvSpPr>
          <p:nvPr/>
        </p:nvSpPr>
        <p:spPr bwMode="auto">
          <a:xfrm>
            <a:off x="76200" y="133350"/>
            <a:ext cx="3962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Cannabis</a:t>
            </a:r>
          </a:p>
        </p:txBody>
      </p:sp>
      <p:sp>
        <p:nvSpPr>
          <p:cNvPr id="22534" name="TextBox 3">
            <a:extLst>
              <a:ext uri="{FF2B5EF4-FFF2-40B4-BE49-F238E27FC236}">
                <a16:creationId xmlns:a16="http://schemas.microsoft.com/office/drawing/2014/main" id="{F8B5541A-55CB-4D6B-BA3A-B1D51EA32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9975"/>
            <a:ext cx="4868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US" altLang="en-US" sz="2400">
                <a:solidFill>
                  <a:schemeClr val="bg1"/>
                </a:solidFill>
              </a:rPr>
              <a:t>Cannabis es la única droga mencionada por todos los Estados Miembros que aportaron datos con respecto a la oferta ilícita.  </a:t>
            </a:r>
            <a:endParaRPr lang="es-US" altLang="en-US"/>
          </a:p>
        </p:txBody>
      </p:sp>
      <p:pic>
        <p:nvPicPr>
          <p:cNvPr id="22535" name="Picture 48">
            <a:extLst>
              <a:ext uri="{FF2B5EF4-FFF2-40B4-BE49-F238E27FC236}">
                <a16:creationId xmlns:a16="http://schemas.microsoft.com/office/drawing/2014/main" id="{F3D8C037-1740-4B9C-B6BF-AB447A89C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58800"/>
            <a:ext cx="1638300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9">
            <a:extLst>
              <a:ext uri="{FF2B5EF4-FFF2-40B4-BE49-F238E27FC236}">
                <a16:creationId xmlns:a16="http://schemas.microsoft.com/office/drawing/2014/main" id="{502B1962-4E3F-4E70-86E6-CF440074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533400"/>
            <a:ext cx="3873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Content Placeholder 6">
            <a:extLst>
              <a:ext uri="{FF2B5EF4-FFF2-40B4-BE49-F238E27FC236}">
                <a16:creationId xmlns:a16="http://schemas.microsoft.com/office/drawing/2014/main" id="{E8B1E866-8D9D-4D75-9084-FF79343F2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393825"/>
            <a:ext cx="15732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Content Placeholder 6">
            <a:extLst>
              <a:ext uri="{FF2B5EF4-FFF2-40B4-BE49-F238E27FC236}">
                <a16:creationId xmlns:a16="http://schemas.microsoft.com/office/drawing/2014/main" id="{C62FEF95-AAB2-4A5D-ABE6-CCD483360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829050"/>
            <a:ext cx="15732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Content Placeholder 6">
            <a:extLst>
              <a:ext uri="{FF2B5EF4-FFF2-40B4-BE49-F238E27FC236}">
                <a16:creationId xmlns:a16="http://schemas.microsoft.com/office/drawing/2014/main" id="{1665C13C-C35A-499F-A351-32A4768E1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547938"/>
            <a:ext cx="15732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9A5BA50-D099-4D91-90D3-3A673739FAF5}"/>
              </a:ext>
            </a:extLst>
          </p:cNvPr>
          <p:cNvSpPr txBox="1">
            <a:spLocks/>
          </p:cNvSpPr>
          <p:nvPr/>
        </p:nvSpPr>
        <p:spPr bwMode="auto">
          <a:xfrm>
            <a:off x="260350" y="3148013"/>
            <a:ext cx="6411913" cy="32432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US" sz="2200" b="1" dirty="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La erradicación de cannabis declinó del 2016-2019.  </a:t>
            </a:r>
            <a:endParaRPr lang="es-US" sz="2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s-US" altLang="en-US" dirty="0">
              <a:solidFill>
                <a:schemeClr val="bg1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FE8634E-FB0B-4309-B637-D07DE26AD03C}"/>
              </a:ext>
            </a:extLst>
          </p:cNvPr>
          <p:cNvSpPr/>
          <p:nvPr/>
        </p:nvSpPr>
        <p:spPr>
          <a:xfrm>
            <a:off x="1524000" y="4467225"/>
            <a:ext cx="1374775" cy="1854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4CF9033-5C52-48E2-8176-7E108ED3360D}"/>
              </a:ext>
            </a:extLst>
          </p:cNvPr>
          <p:cNvSpPr/>
          <p:nvPr/>
        </p:nvSpPr>
        <p:spPr>
          <a:xfrm>
            <a:off x="2898775" y="4470400"/>
            <a:ext cx="1444625" cy="1854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3" name="TextBox 60">
            <a:extLst>
              <a:ext uri="{FF2B5EF4-FFF2-40B4-BE49-F238E27FC236}">
                <a16:creationId xmlns:a16="http://schemas.microsoft.com/office/drawing/2014/main" id="{4036C160-F782-413E-90CE-AE12E03F1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029075"/>
            <a:ext cx="1163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US" altLang="en-US" b="1" u="sng">
                <a:solidFill>
                  <a:schemeClr val="bg1"/>
                </a:solidFill>
              </a:rPr>
              <a:t>Hectáreas</a:t>
            </a:r>
          </a:p>
        </p:txBody>
      </p:sp>
      <p:sp>
        <p:nvSpPr>
          <p:cNvPr id="22544" name="TextBox 61">
            <a:extLst>
              <a:ext uri="{FF2B5EF4-FFF2-40B4-BE49-F238E27FC236}">
                <a16:creationId xmlns:a16="http://schemas.microsoft.com/office/drawing/2014/main" id="{300DEDC9-F5C8-42F7-8079-89C5F493F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029075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US" altLang="en-US" b="1" u="sng">
                <a:solidFill>
                  <a:schemeClr val="bg1"/>
                </a:solidFill>
              </a:rPr>
              <a:t>Plantas</a:t>
            </a:r>
          </a:p>
        </p:txBody>
      </p:sp>
      <p:pic>
        <p:nvPicPr>
          <p:cNvPr id="22545" name="Content Placeholder 6">
            <a:extLst>
              <a:ext uri="{FF2B5EF4-FFF2-40B4-BE49-F238E27FC236}">
                <a16:creationId xmlns:a16="http://schemas.microsoft.com/office/drawing/2014/main" id="{06D765CB-00E9-4486-9EDB-C610832B6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879725"/>
            <a:ext cx="15732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A4C0643-57F5-404A-ABE7-8C669199FED3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</a:t>
            </a:r>
            <a:br>
              <a:rPr lang="en-US" altLang="en-US" sz="2800" b="1">
                <a:solidFill>
                  <a:schemeClr val="bg1"/>
                </a:solidFill>
              </a:rPr>
            </a:b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3555" name="Text Placeholder 3">
            <a:extLst>
              <a:ext uri="{FF2B5EF4-FFF2-40B4-BE49-F238E27FC236}">
                <a16:creationId xmlns:a16="http://schemas.microsoft.com/office/drawing/2014/main" id="{A6C12775-44F0-4F3F-8690-2AF609645697}"/>
              </a:ext>
            </a:extLst>
          </p:cNvPr>
          <p:cNvSpPr txBox="1">
            <a:spLocks/>
          </p:cNvSpPr>
          <p:nvPr/>
        </p:nvSpPr>
        <p:spPr bwMode="auto">
          <a:xfrm>
            <a:off x="266700" y="106045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23556" name="Title 1">
            <a:extLst>
              <a:ext uri="{FF2B5EF4-FFF2-40B4-BE49-F238E27FC236}">
                <a16:creationId xmlns:a16="http://schemas.microsoft.com/office/drawing/2014/main" id="{5D7E9D79-4302-4F0A-979E-824FED36C6A1}"/>
              </a:ext>
            </a:extLst>
          </p:cNvPr>
          <p:cNvSpPr txBox="1">
            <a:spLocks/>
          </p:cNvSpPr>
          <p:nvPr/>
        </p:nvSpPr>
        <p:spPr bwMode="auto">
          <a:xfrm>
            <a:off x="346075" y="333375"/>
            <a:ext cx="3346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US" altLang="en-US" sz="4000" b="1">
                <a:solidFill>
                  <a:schemeClr val="bg1"/>
                </a:solidFill>
              </a:rPr>
              <a:t>Cannabis</a:t>
            </a:r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46C5EE58-DD63-427B-9205-3B148074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374775"/>
            <a:ext cx="5762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US" altLang="en-US" b="1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Los decomisos de cannabis son más grandes comparado a otras drogas ilícitas. </a:t>
            </a:r>
          </a:p>
          <a:p>
            <a:r>
              <a:rPr lang="es-US" altLang="en-US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El Caribe reportó los pesos promedio de decomisos de cannabis mas grandes, seguidos por América del Sur. </a:t>
            </a:r>
          </a:p>
          <a:p>
            <a:endParaRPr lang="es-US" altLang="en-US">
              <a:solidFill>
                <a:schemeClr val="bg1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s-US" altLang="en-US">
              <a:solidFill>
                <a:schemeClr val="bg1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s-US" altLang="en-US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3558" name="Content Placeholder 6">
            <a:extLst>
              <a:ext uri="{FF2B5EF4-FFF2-40B4-BE49-F238E27FC236}">
                <a16:creationId xmlns:a16="http://schemas.microsoft.com/office/drawing/2014/main" id="{65ACF715-4653-4228-86D0-0520BF30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1303338"/>
            <a:ext cx="10620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Content Placeholder 6">
            <a:extLst>
              <a:ext uri="{FF2B5EF4-FFF2-40B4-BE49-F238E27FC236}">
                <a16:creationId xmlns:a16="http://schemas.microsoft.com/office/drawing/2014/main" id="{1E4EEB78-D74A-4D4E-805C-48FA81B0B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863600"/>
            <a:ext cx="15732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5">
            <a:extLst>
              <a:ext uri="{FF2B5EF4-FFF2-40B4-BE49-F238E27FC236}">
                <a16:creationId xmlns:a16="http://schemas.microsoft.com/office/drawing/2014/main" id="{5420B072-AC52-4056-B9CF-FD6DEDF12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13" y="2192338"/>
            <a:ext cx="1277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US" altLang="en-US">
                <a:solidFill>
                  <a:schemeClr val="bg1"/>
                </a:solidFill>
              </a:rPr>
              <a:t>10Kg</a:t>
            </a:r>
          </a:p>
          <a:p>
            <a:pPr algn="ctr"/>
            <a:r>
              <a:rPr lang="es-US" altLang="en-US">
                <a:solidFill>
                  <a:schemeClr val="bg1"/>
                </a:solidFill>
              </a:rPr>
              <a:t>Caribe</a:t>
            </a:r>
          </a:p>
        </p:txBody>
      </p:sp>
      <p:sp>
        <p:nvSpPr>
          <p:cNvPr id="23561" name="TextBox 35">
            <a:extLst>
              <a:ext uri="{FF2B5EF4-FFF2-40B4-BE49-F238E27FC236}">
                <a16:creationId xmlns:a16="http://schemas.microsoft.com/office/drawing/2014/main" id="{E041FDC8-061A-439D-82B6-D57701E8A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2259013"/>
            <a:ext cx="1709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US" altLang="en-US">
                <a:solidFill>
                  <a:schemeClr val="bg1"/>
                </a:solidFill>
              </a:rPr>
              <a:t>5Kg</a:t>
            </a:r>
          </a:p>
          <a:p>
            <a:pPr algn="ctr"/>
            <a:r>
              <a:rPr lang="es-US" altLang="en-US">
                <a:solidFill>
                  <a:schemeClr val="bg1"/>
                </a:solidFill>
              </a:rPr>
              <a:t>América del Sur</a:t>
            </a:r>
          </a:p>
        </p:txBody>
      </p:sp>
      <p:sp>
        <p:nvSpPr>
          <p:cNvPr id="23562" name="TextBox 41">
            <a:extLst>
              <a:ext uri="{FF2B5EF4-FFF2-40B4-BE49-F238E27FC236}">
                <a16:creationId xmlns:a16="http://schemas.microsoft.com/office/drawing/2014/main" id="{DD90CC59-D107-4FA5-AE6C-225CA5BAD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57200"/>
            <a:ext cx="269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US" altLang="en-US" b="1" u="sng">
                <a:solidFill>
                  <a:schemeClr val="bg1"/>
                </a:solidFill>
              </a:rPr>
              <a:t>Peso decomiso promedio</a:t>
            </a:r>
          </a:p>
        </p:txBody>
      </p:sp>
      <p:sp>
        <p:nvSpPr>
          <p:cNvPr id="23563" name="TextBox 9">
            <a:extLst>
              <a:ext uri="{FF2B5EF4-FFF2-40B4-BE49-F238E27FC236}">
                <a16:creationId xmlns:a16="http://schemas.microsoft.com/office/drawing/2014/main" id="{77CBE1FB-736D-4A26-8AF3-5351291A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3581400"/>
            <a:ext cx="4302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US" altLang="en-US">
                <a:solidFill>
                  <a:schemeClr val="bg1"/>
                </a:solidFill>
                <a:cs typeface="Calibri" panose="020F0502020204030204" pitchFamily="34" charset="0"/>
              </a:rPr>
              <a:t>Decomisos de cannabis en total disminuyeron en América del Norte y se mantuvieron estables en el Caribe y América Central.  Fue menos claro en América del Sur con un aumento hasta 2017, seguido por un decremento en 2019.</a:t>
            </a:r>
            <a:endParaRPr lang="es-US" altLang="en-US">
              <a:solidFill>
                <a:schemeClr val="bg1"/>
              </a:solidFill>
            </a:endParaRPr>
          </a:p>
        </p:txBody>
      </p:sp>
      <p:sp>
        <p:nvSpPr>
          <p:cNvPr id="23564" name="TextBox 1">
            <a:extLst>
              <a:ext uri="{FF2B5EF4-FFF2-40B4-BE49-F238E27FC236}">
                <a16:creationId xmlns:a16="http://schemas.microsoft.com/office/drawing/2014/main" id="{5277ACB5-A089-475B-A491-44CD1DC59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004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US" altLang="en-US" sz="1200" u="sng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Toneladas métricas de hierba cannabis decomisado por subregión</a:t>
            </a:r>
          </a:p>
        </p:txBody>
      </p:sp>
      <p:pic>
        <p:nvPicPr>
          <p:cNvPr id="2356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6BF15EE3-7B96-4430-9A34-78BB1893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3741738"/>
            <a:ext cx="416877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E05A9B8-F71B-4867-8938-5804313BE054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</a:t>
            </a:r>
            <a:br>
              <a:rPr lang="en-US" altLang="en-US" sz="2800" b="1">
                <a:solidFill>
                  <a:schemeClr val="bg1"/>
                </a:solidFill>
              </a:rPr>
            </a:b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4579" name="Text Placeholder 3">
            <a:extLst>
              <a:ext uri="{FF2B5EF4-FFF2-40B4-BE49-F238E27FC236}">
                <a16:creationId xmlns:a16="http://schemas.microsoft.com/office/drawing/2014/main" id="{6C3011D0-6697-4E66-9661-052FE070DF6B}"/>
              </a:ext>
            </a:extLst>
          </p:cNvPr>
          <p:cNvSpPr txBox="1">
            <a:spLocks/>
          </p:cNvSpPr>
          <p:nvPr/>
        </p:nvSpPr>
        <p:spPr bwMode="auto">
          <a:xfrm>
            <a:off x="266700" y="106045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601CC0B3-6E90-41EE-B151-19B95A606947}"/>
              </a:ext>
            </a:extLst>
          </p:cNvPr>
          <p:cNvSpPr txBox="1">
            <a:spLocks/>
          </p:cNvSpPr>
          <p:nvPr/>
        </p:nvSpPr>
        <p:spPr bwMode="auto">
          <a:xfrm>
            <a:off x="520700" y="104775"/>
            <a:ext cx="8153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US" altLang="en-US" sz="2500" b="1">
                <a:solidFill>
                  <a:schemeClr val="bg1"/>
                </a:solidFill>
              </a:rPr>
              <a:t>Tendencias en Cocaína</a:t>
            </a:r>
          </a:p>
        </p:txBody>
      </p:sp>
      <p:sp>
        <p:nvSpPr>
          <p:cNvPr id="24581" name="Content Placeholder 1">
            <a:extLst>
              <a:ext uri="{FF2B5EF4-FFF2-40B4-BE49-F238E27FC236}">
                <a16:creationId xmlns:a16="http://schemas.microsoft.com/office/drawing/2014/main" id="{CAA0CD8B-9B49-4D52-9683-E80D359497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90875" y="2024063"/>
            <a:ext cx="3008313" cy="101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US" altLang="en-US" sz="180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América del Sur</a:t>
            </a:r>
          </a:p>
          <a:p>
            <a:pPr lvl="1"/>
            <a:r>
              <a:rPr lang="es-US" altLang="en-US" sz="140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590 TM  a 650 TM </a:t>
            </a:r>
          </a:p>
        </p:txBody>
      </p:sp>
      <p:pic>
        <p:nvPicPr>
          <p:cNvPr id="24582" name="Picture 3">
            <a:extLst>
              <a:ext uri="{FF2B5EF4-FFF2-40B4-BE49-F238E27FC236}">
                <a16:creationId xmlns:a16="http://schemas.microsoft.com/office/drawing/2014/main" id="{F55171C2-4B04-4597-9D95-4D0AC2BD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83"/>
          <a:stretch>
            <a:fillRect/>
          </a:stretch>
        </p:blipFill>
        <p:spPr bwMode="auto">
          <a:xfrm>
            <a:off x="596900" y="1176338"/>
            <a:ext cx="10033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Content Placeholder 1">
            <a:extLst>
              <a:ext uri="{FF2B5EF4-FFF2-40B4-BE49-F238E27FC236}">
                <a16:creationId xmlns:a16="http://schemas.microsoft.com/office/drawing/2014/main" id="{7DDB6C11-A404-4240-A6E3-E903E54FAFBF}"/>
              </a:ext>
            </a:extLst>
          </p:cNvPr>
          <p:cNvSpPr txBox="1">
            <a:spLocks/>
          </p:cNvSpPr>
          <p:nvPr/>
        </p:nvSpPr>
        <p:spPr bwMode="auto">
          <a:xfrm>
            <a:off x="3460750" y="1109663"/>
            <a:ext cx="495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US" altLang="en-US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Los decomisos de cocaína subieron desde aproximadamente 800 TM en 2016 a casi 1,000 TM en 2019.  </a:t>
            </a:r>
          </a:p>
        </p:txBody>
      </p:sp>
      <p:sp>
        <p:nvSpPr>
          <p:cNvPr id="24584" name="Content Placeholder 1">
            <a:extLst>
              <a:ext uri="{FF2B5EF4-FFF2-40B4-BE49-F238E27FC236}">
                <a16:creationId xmlns:a16="http://schemas.microsoft.com/office/drawing/2014/main" id="{E50B88CB-8DB1-47D2-8971-CBB6812A48B4}"/>
              </a:ext>
            </a:extLst>
          </p:cNvPr>
          <p:cNvSpPr txBox="1">
            <a:spLocks/>
          </p:cNvSpPr>
          <p:nvPr/>
        </p:nvSpPr>
        <p:spPr bwMode="auto">
          <a:xfrm>
            <a:off x="5894388" y="2047875"/>
            <a:ext cx="30972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US" altLang="en-US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América del Norte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US" altLang="en-US" sz="140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220 TM a 270 TM</a:t>
            </a:r>
          </a:p>
        </p:txBody>
      </p:sp>
      <p:sp>
        <p:nvSpPr>
          <p:cNvPr id="24585" name="Content Placeholder 1">
            <a:extLst>
              <a:ext uri="{FF2B5EF4-FFF2-40B4-BE49-F238E27FC236}">
                <a16:creationId xmlns:a16="http://schemas.microsoft.com/office/drawing/2014/main" id="{D268A567-9865-4863-AD03-7318370F9874}"/>
              </a:ext>
            </a:extLst>
          </p:cNvPr>
          <p:cNvSpPr txBox="1">
            <a:spLocks/>
          </p:cNvSpPr>
          <p:nvPr/>
        </p:nvSpPr>
        <p:spPr bwMode="auto">
          <a:xfrm>
            <a:off x="288925" y="3302000"/>
            <a:ext cx="695166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US" altLang="en-US" sz="240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Datos cualitativos indicaron: 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US" altLang="en-US" sz="160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Métodos de procesamiento mas eficientes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US" altLang="en-US" sz="160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Aumento en la capacidad de los laboratorios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US" altLang="en-US" sz="160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Un aumento en laboratorios que fabrican químicos precursores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US" altLang="en-US" sz="1600">
                <a:solidFill>
                  <a:schemeClr val="bg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Nuevas cepas de hoja de coca con vidas productivas más largas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US" altLang="en-US" sz="320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586" name="Picture 3">
            <a:extLst>
              <a:ext uri="{FF2B5EF4-FFF2-40B4-BE49-F238E27FC236}">
                <a16:creationId xmlns:a16="http://schemas.microsoft.com/office/drawing/2014/main" id="{8B0A59D9-BB2B-40EB-9C9F-75FF5468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83"/>
          <a:stretch>
            <a:fillRect/>
          </a:stretch>
        </p:blipFill>
        <p:spPr bwMode="auto">
          <a:xfrm>
            <a:off x="1830388" y="395288"/>
            <a:ext cx="15017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BDBB21-D3DF-4FC4-978C-1239D604B9C0}"/>
              </a:ext>
            </a:extLst>
          </p:cNvPr>
          <p:cNvSpPr/>
          <p:nvPr/>
        </p:nvSpPr>
        <p:spPr>
          <a:xfrm rot="20601299">
            <a:off x="620713" y="1708150"/>
            <a:ext cx="2762250" cy="36195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S" dirty="0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9BC72DB-0F71-4CB5-A159-D75AE47FE0FD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</a:t>
            </a:r>
            <a:br>
              <a:rPr lang="en-US" altLang="en-US" sz="2800" b="1">
                <a:solidFill>
                  <a:schemeClr val="bg1"/>
                </a:solidFill>
              </a:rPr>
            </a:b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5603" name="Text Placeholder 3">
            <a:extLst>
              <a:ext uri="{FF2B5EF4-FFF2-40B4-BE49-F238E27FC236}">
                <a16:creationId xmlns:a16="http://schemas.microsoft.com/office/drawing/2014/main" id="{8477525D-D5CF-4C62-B2D7-7CF8C6FD2FE2}"/>
              </a:ext>
            </a:extLst>
          </p:cNvPr>
          <p:cNvSpPr txBox="1">
            <a:spLocks/>
          </p:cNvSpPr>
          <p:nvPr/>
        </p:nvSpPr>
        <p:spPr bwMode="auto">
          <a:xfrm>
            <a:off x="266700" y="106045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25604" name="Title 1">
            <a:extLst>
              <a:ext uri="{FF2B5EF4-FFF2-40B4-BE49-F238E27FC236}">
                <a16:creationId xmlns:a16="http://schemas.microsoft.com/office/drawing/2014/main" id="{F942E410-CA6A-4C94-A27A-71B899CD507F}"/>
              </a:ext>
            </a:extLst>
          </p:cNvPr>
          <p:cNvSpPr txBox="1">
            <a:spLocks/>
          </p:cNvSpPr>
          <p:nvPr/>
        </p:nvSpPr>
        <p:spPr bwMode="auto">
          <a:xfrm>
            <a:off x="520700" y="104775"/>
            <a:ext cx="8153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US" altLang="en-US" sz="2500" b="1">
                <a:solidFill>
                  <a:schemeClr val="bg1"/>
                </a:solidFill>
              </a:rPr>
              <a:t>Tendencias en Heroína y Opioides Sintéticos</a:t>
            </a:r>
          </a:p>
        </p:txBody>
      </p:sp>
      <p:sp>
        <p:nvSpPr>
          <p:cNvPr id="25605" name="Content Placeholder 1">
            <a:extLst>
              <a:ext uri="{FF2B5EF4-FFF2-40B4-BE49-F238E27FC236}">
                <a16:creationId xmlns:a16="http://schemas.microsoft.com/office/drawing/2014/main" id="{BFECC190-4470-417E-BF32-EF558A713C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51150" y="762000"/>
            <a:ext cx="5111750" cy="168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US" altLang="en-US" sz="1800" b="1" u="sng">
                <a:solidFill>
                  <a:schemeClr val="bg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Heroína</a:t>
            </a:r>
            <a:r>
              <a:rPr lang="es-US" altLang="en-US" sz="1800">
                <a:solidFill>
                  <a:schemeClr val="bg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 El mercado de heroína en las Américas es principalmente intrarregional, casi toda la heroína producido es destinada para mercados en el Hemisferio.</a:t>
            </a:r>
          </a:p>
          <a:p>
            <a:r>
              <a:rPr lang="es-US" altLang="en-US" sz="1800">
                <a:solidFill>
                  <a:schemeClr val="bg1"/>
                </a:solidFill>
                <a:cs typeface="Calibri" panose="020F0502020204030204" pitchFamily="34" charset="0"/>
              </a:rPr>
              <a:t>Los datos cuantitativos sobre heroína provienen  principalmente de América del Norte. </a:t>
            </a:r>
          </a:p>
        </p:txBody>
      </p:sp>
      <p:pic>
        <p:nvPicPr>
          <p:cNvPr id="25606" name="Picture 10" descr="Poppy for Remembrance Day Armistice Day SVG Printable Cut File | Etsy">
            <a:extLst>
              <a:ext uri="{FF2B5EF4-FFF2-40B4-BE49-F238E27FC236}">
                <a16:creationId xmlns:a16="http://schemas.microsoft.com/office/drawing/2014/main" id="{39C28FC0-B5EE-43E8-8947-6448EA506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66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Fentanyl | C22H28N2O - PubChem">
            <a:extLst>
              <a:ext uri="{FF2B5EF4-FFF2-40B4-BE49-F238E27FC236}">
                <a16:creationId xmlns:a16="http://schemas.microsoft.com/office/drawing/2014/main" id="{22C57F5E-E2EA-493F-8A71-53FFE5DD8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819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Content Placeholder 1">
            <a:extLst>
              <a:ext uri="{FF2B5EF4-FFF2-40B4-BE49-F238E27FC236}">
                <a16:creationId xmlns:a16="http://schemas.microsoft.com/office/drawing/2014/main" id="{08CC1929-E07C-4B81-B8BA-38D363D9B2EE}"/>
              </a:ext>
            </a:extLst>
          </p:cNvPr>
          <p:cNvSpPr txBox="1">
            <a:spLocks/>
          </p:cNvSpPr>
          <p:nvPr/>
        </p:nvSpPr>
        <p:spPr bwMode="auto">
          <a:xfrm>
            <a:off x="2743200" y="2743200"/>
            <a:ext cx="571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US" altLang="en-US" b="1" u="sng">
                <a:solidFill>
                  <a:schemeClr val="bg1"/>
                </a:solidFill>
              </a:rPr>
              <a:t>Fentanilo</a:t>
            </a:r>
            <a:r>
              <a:rPr lang="es-US" altLang="en-US">
                <a:solidFill>
                  <a:schemeClr val="bg1"/>
                </a:solidFill>
              </a:rPr>
              <a:t>:  Los datos sobre fentanilo provienen solamente de América del Norte.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US" altLang="en-US">
                <a:solidFill>
                  <a:schemeClr val="bg1"/>
                </a:solidFill>
              </a:rPr>
              <a:t>La información cualitativa levantaba preocupaciones sobre el tráfico de fentanilo y el incremento de la heroína adulterada con fentanilo.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US" altLang="en-US">
                <a:solidFill>
                  <a:schemeClr val="bg1"/>
                </a:solidFill>
              </a:rPr>
              <a:t>Si bien el mercado del fentanilo sintético está concentrado en América del Norte, existe la potencial de su proliferación a otros países.  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E0A141A-0DA7-4B5A-A74B-6BAB52B9CE05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</a:t>
            </a:r>
            <a:br>
              <a:rPr lang="en-US" altLang="en-US" sz="2800" b="1">
                <a:solidFill>
                  <a:schemeClr val="bg1"/>
                </a:solidFill>
              </a:rPr>
            </a:b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6627" name="Text Placeholder 3">
            <a:extLst>
              <a:ext uri="{FF2B5EF4-FFF2-40B4-BE49-F238E27FC236}">
                <a16:creationId xmlns:a16="http://schemas.microsoft.com/office/drawing/2014/main" id="{F487A2DB-C685-4B32-9168-3F7E2D84C44F}"/>
              </a:ext>
            </a:extLst>
          </p:cNvPr>
          <p:cNvSpPr txBox="1">
            <a:spLocks/>
          </p:cNvSpPr>
          <p:nvPr/>
        </p:nvSpPr>
        <p:spPr bwMode="auto">
          <a:xfrm>
            <a:off x="266700" y="106045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id="{7451C917-DA9A-4767-AD33-9F902BB5CCAA}"/>
              </a:ext>
            </a:extLst>
          </p:cNvPr>
          <p:cNvSpPr txBox="1">
            <a:spLocks/>
          </p:cNvSpPr>
          <p:nvPr/>
        </p:nvSpPr>
        <p:spPr bwMode="auto">
          <a:xfrm>
            <a:off x="520700" y="104775"/>
            <a:ext cx="8153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US" altLang="en-US" sz="2500" b="1">
                <a:solidFill>
                  <a:schemeClr val="bg1"/>
                </a:solidFill>
              </a:rPr>
              <a:t>Tendencias en Metanfetamina</a:t>
            </a:r>
          </a:p>
        </p:txBody>
      </p:sp>
      <p:sp>
        <p:nvSpPr>
          <p:cNvPr id="26629" name="Content Placeholder 1">
            <a:extLst>
              <a:ext uri="{FF2B5EF4-FFF2-40B4-BE49-F238E27FC236}">
                <a16:creationId xmlns:a16="http://schemas.microsoft.com/office/drawing/2014/main" id="{76FF72BE-BF60-4C18-94D7-A392172FE1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49513" y="1066800"/>
            <a:ext cx="6237287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US" altLang="en-US" sz="18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metanfetamina es la droga sintética mas común en la región. 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US" altLang="en-US" sz="18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mercado sigue concentrado en América del Norte; sin embargo, la producción se ha movido hacia el sur hacia México.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US" altLang="en-US" sz="18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Los decomisos de metanfetamina han aumentado de manera proporcional más que cualquier otra droga decomisada.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US" altLang="en-US" sz="18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Los indicadores sobre los laboratorios de metanfetamina sugieren que los laboratorios están produciendo más.  </a:t>
            </a:r>
          </a:p>
        </p:txBody>
      </p:sp>
      <p:pic>
        <p:nvPicPr>
          <p:cNvPr id="26630" name="Picture 10" descr="Methamphetamine | C10H15N - PubChem">
            <a:extLst>
              <a:ext uri="{FF2B5EF4-FFF2-40B4-BE49-F238E27FC236}">
                <a16:creationId xmlns:a16="http://schemas.microsoft.com/office/drawing/2014/main" id="{5CD3B35C-00D2-4B16-B24F-5AF2184D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">
            <a:extLst>
              <a:ext uri="{FF2B5EF4-FFF2-40B4-BE49-F238E27FC236}">
                <a16:creationId xmlns:a16="http://schemas.microsoft.com/office/drawing/2014/main" id="{7208C6FD-DB3A-4B20-BE07-9810CCF70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4221163"/>
            <a:ext cx="8235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US" altLang="en-US" b="1" u="sng">
                <a:solidFill>
                  <a:schemeClr val="bg1"/>
                </a:solidFill>
                <a:cs typeface="Calibri" panose="020F0502020204030204" pitchFamily="34" charset="0"/>
              </a:rPr>
              <a:t>Los sistemas de alerta temprana</a:t>
            </a:r>
            <a:r>
              <a:rPr lang="es-US" altLang="en-US" b="1">
                <a:solidFill>
                  <a:schemeClr val="bg1"/>
                </a:solidFill>
                <a:cs typeface="Calibri" panose="020F0502020204030204" pitchFamily="34" charset="0"/>
              </a:rPr>
              <a:t> son una herramienta valiosa para identificar la proliferación de las drogas sintéticas y  nuevas substancias en la regón.</a:t>
            </a:r>
            <a:endParaRPr lang="es-US" altLang="en-US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86F1C06-A287-4DAD-95F0-F44DC8FED988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</a:t>
            </a:r>
            <a:br>
              <a:rPr lang="en-US" altLang="en-US" sz="2800" b="1">
                <a:solidFill>
                  <a:schemeClr val="bg1"/>
                </a:solidFill>
              </a:rPr>
            </a:b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8675" name="Text Placeholder 3">
            <a:extLst>
              <a:ext uri="{FF2B5EF4-FFF2-40B4-BE49-F238E27FC236}">
                <a16:creationId xmlns:a16="http://schemas.microsoft.com/office/drawing/2014/main" id="{E88F56BF-327C-4883-84AF-FA75302582A6}"/>
              </a:ext>
            </a:extLst>
          </p:cNvPr>
          <p:cNvSpPr txBox="1">
            <a:spLocks/>
          </p:cNvSpPr>
          <p:nvPr/>
        </p:nvSpPr>
        <p:spPr bwMode="auto">
          <a:xfrm>
            <a:off x="266700" y="106045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05FC687F-132F-434C-B47B-09AFEFCFD3C4}"/>
              </a:ext>
            </a:extLst>
          </p:cNvPr>
          <p:cNvSpPr txBox="1">
            <a:spLocks/>
          </p:cNvSpPr>
          <p:nvPr/>
        </p:nvSpPr>
        <p:spPr bwMode="auto">
          <a:xfrm>
            <a:off x="520700" y="104775"/>
            <a:ext cx="8153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US" altLang="en-US" sz="2500" b="1">
                <a:solidFill>
                  <a:schemeClr val="bg1"/>
                </a:solidFill>
              </a:rPr>
              <a:t>Nuevos desafíos para las políticas públicas</a:t>
            </a:r>
          </a:p>
        </p:txBody>
      </p:sp>
      <p:pic>
        <p:nvPicPr>
          <p:cNvPr id="28677" name="Diagram 4">
            <a:extLst>
              <a:ext uri="{FF2B5EF4-FFF2-40B4-BE49-F238E27FC236}">
                <a16:creationId xmlns:a16="http://schemas.microsoft.com/office/drawing/2014/main" id="{9A611135-D692-4709-B296-52E9CEAF14C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8700"/>
            <a:ext cx="89789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>
            <a:extLst>
              <a:ext uri="{FF2B5EF4-FFF2-40B4-BE49-F238E27FC236}">
                <a16:creationId xmlns:a16="http://schemas.microsoft.com/office/drawing/2014/main" id="{A128B55E-DB8F-4C32-80CE-D7A71119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066800"/>
            <a:ext cx="594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br>
              <a:rPr lang="es-ES" altLang="en-US">
                <a:hlinkClick r:id="rId2"/>
              </a:rPr>
            </a:br>
            <a:endParaRPr lang="en-US" altLang="en-US"/>
          </a:p>
        </p:txBody>
      </p:sp>
      <p:sp>
        <p:nvSpPr>
          <p:cNvPr id="29699" name="Título 1">
            <a:extLst>
              <a:ext uri="{FF2B5EF4-FFF2-40B4-BE49-F238E27FC236}">
                <a16:creationId xmlns:a16="http://schemas.microsoft.com/office/drawing/2014/main" id="{8C6FB044-50BF-4EFD-898F-9BCE6B6C4417}"/>
              </a:ext>
            </a:extLst>
          </p:cNvPr>
          <p:cNvSpPr txBox="1">
            <a:spLocks/>
          </p:cNvSpPr>
          <p:nvPr/>
        </p:nvSpPr>
        <p:spPr bwMode="auto">
          <a:xfrm>
            <a:off x="628650" y="1212850"/>
            <a:ext cx="788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_tradnl" altLang="es-ES_tradnl"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Marya Hynes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86AC80-B73E-434C-B26B-26408F0D821C}"/>
              </a:ext>
            </a:extLst>
          </p:cNvPr>
          <p:cNvSpPr txBox="1">
            <a:spLocks/>
          </p:cNvSpPr>
          <p:nvPr/>
        </p:nvSpPr>
        <p:spPr bwMode="auto">
          <a:xfrm>
            <a:off x="628650" y="1776413"/>
            <a:ext cx="7886700" cy="438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s-ES_tradnl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Observatorio Interamericano sobre Drogas (OID)</a:t>
            </a:r>
          </a:p>
        </p:txBody>
      </p:sp>
      <p:sp>
        <p:nvSpPr>
          <p:cNvPr id="6" name="Rectángulo 8">
            <a:extLst>
              <a:ext uri="{FF2B5EF4-FFF2-40B4-BE49-F238E27FC236}">
                <a16:creationId xmlns:a16="http://schemas.microsoft.com/office/drawing/2014/main" id="{76CD7E7D-0D8B-4A91-BEFE-70EB3109A045}"/>
              </a:ext>
            </a:extLst>
          </p:cNvPr>
          <p:cNvSpPr/>
          <p:nvPr/>
        </p:nvSpPr>
        <p:spPr>
          <a:xfrm>
            <a:off x="628650" y="990600"/>
            <a:ext cx="5456238" cy="44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s-ES_tradnl" altLang="en-US" sz="1800">
              <a:solidFill>
                <a:srgbClr val="FFFFFF"/>
              </a:solidFill>
            </a:endParaRPr>
          </a:p>
        </p:txBody>
      </p:sp>
      <p:sp>
        <p:nvSpPr>
          <p:cNvPr id="29702" name="Marcador de contenido 2">
            <a:extLst>
              <a:ext uri="{FF2B5EF4-FFF2-40B4-BE49-F238E27FC236}">
                <a16:creationId xmlns:a16="http://schemas.microsoft.com/office/drawing/2014/main" id="{BF44C986-60B9-4D41-8888-02AC5120A85E}"/>
              </a:ext>
            </a:extLst>
          </p:cNvPr>
          <p:cNvSpPr txBox="1">
            <a:spLocks/>
          </p:cNvSpPr>
          <p:nvPr/>
        </p:nvSpPr>
        <p:spPr bwMode="auto">
          <a:xfrm>
            <a:off x="628650" y="2160588"/>
            <a:ext cx="76771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altLang="es-ES_tradnl" sz="1600">
                <a:solidFill>
                  <a:srgbClr val="C6D9F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Comisión Interamericana para el Control del Abuso de Drogas(CICAD)</a:t>
            </a:r>
            <a:endParaRPr lang="en-US" altLang="es-ES_tradnl" sz="1600">
              <a:solidFill>
                <a:srgbClr val="C6D9F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9F20B7D-8D21-46A1-84FE-080DAFBAA516}"/>
              </a:ext>
            </a:extLst>
          </p:cNvPr>
          <p:cNvSpPr txBox="1">
            <a:spLocks/>
          </p:cNvSpPr>
          <p:nvPr/>
        </p:nvSpPr>
        <p:spPr bwMode="auto">
          <a:xfrm>
            <a:off x="628650" y="2503488"/>
            <a:ext cx="7886700" cy="436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s-ES_tradnl" sz="1600" dirty="0">
                <a:solidFill>
                  <a:srgbClr val="C6D9F1"/>
                </a:solidFill>
                <a:latin typeface="Arial" panose="020B0604020202020204" pitchFamily="34" charset="0"/>
              </a:rPr>
              <a:t>mhynes@oas.org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Twitter @CICAD_OEA</a:t>
            </a:r>
            <a:endParaRPr lang="es-ES_tradnl" altLang="es-ES_tradnl" sz="16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id="{039A01FA-ABD2-477F-AB3B-C35A587CF199}"/>
              </a:ext>
            </a:extLst>
          </p:cNvPr>
          <p:cNvSpPr/>
          <p:nvPr/>
        </p:nvSpPr>
        <p:spPr>
          <a:xfrm>
            <a:off x="628650" y="3138488"/>
            <a:ext cx="5456238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s-ES_tradnl" altLang="en-US" sz="1800">
              <a:solidFill>
                <a:srgbClr val="FFFFFF"/>
              </a:solidFill>
            </a:endParaRPr>
          </a:p>
        </p:txBody>
      </p:sp>
      <p:sp>
        <p:nvSpPr>
          <p:cNvPr id="29705" name="TextBox 1">
            <a:extLst>
              <a:ext uri="{FF2B5EF4-FFF2-40B4-BE49-F238E27FC236}">
                <a16:creationId xmlns:a16="http://schemas.microsoft.com/office/drawing/2014/main" id="{24CAEA88-A478-4548-B808-0769583B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87775"/>
            <a:ext cx="257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</a:rPr>
              <a:t>www.cicad.oas.org</a:t>
            </a:r>
          </a:p>
        </p:txBody>
      </p:sp>
      <p:pic>
        <p:nvPicPr>
          <p:cNvPr id="29706" name="Picture 2" descr="Map&#10;&#10;Description automatically generated">
            <a:extLst>
              <a:ext uri="{FF2B5EF4-FFF2-40B4-BE49-F238E27FC236}">
                <a16:creationId xmlns:a16="http://schemas.microsoft.com/office/drawing/2014/main" id="{9F09FEEA-5D5D-4257-AC1E-060251E1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87613"/>
            <a:ext cx="20669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" descr="Map&#10;&#10;Description automatically generated">
            <a:extLst>
              <a:ext uri="{FF2B5EF4-FFF2-40B4-BE49-F238E27FC236}">
                <a16:creationId xmlns:a16="http://schemas.microsoft.com/office/drawing/2014/main" id="{CC4098C7-218C-4FF3-ABB5-A735B75B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513013"/>
            <a:ext cx="20669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78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044705B-D9CD-4CEB-B054-A225E82180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066800"/>
            <a:ext cx="9085263" cy="413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r>
              <a:rPr lang="es-US" altLang="en-US" sz="2800">
                <a:solidFill>
                  <a:schemeClr val="bg1"/>
                </a:solidFill>
              </a:rPr>
              <a:t>                                                                                                               </a:t>
            </a: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r>
              <a:rPr lang="es-US" altLang="en-US" sz="2200" b="0">
                <a:solidFill>
                  <a:schemeClr val="bg1"/>
                </a:solidFill>
              </a:rPr>
              <a:t>ORGANIZACIÓN DE LOS ESTADOS AMERICANOS (OEA)</a:t>
            </a:r>
            <a:br>
              <a:rPr lang="es-US" altLang="en-US" sz="2200" b="0">
                <a:solidFill>
                  <a:schemeClr val="bg1"/>
                </a:solidFill>
              </a:rPr>
            </a:br>
            <a:r>
              <a:rPr lang="es-US" altLang="en-US" sz="2200" b="0">
                <a:solidFill>
                  <a:schemeClr val="bg1"/>
                </a:solidFill>
              </a:rPr>
              <a:t>COMISIÓN INTERAMERICANA PARA EL CONTROL </a:t>
            </a:r>
            <a:br>
              <a:rPr lang="es-US" altLang="en-US" sz="2200" b="0">
                <a:solidFill>
                  <a:schemeClr val="bg1"/>
                </a:solidFill>
              </a:rPr>
            </a:br>
            <a:r>
              <a:rPr lang="es-US" altLang="en-US" sz="2200" b="0">
                <a:solidFill>
                  <a:schemeClr val="bg1"/>
                </a:solidFill>
              </a:rPr>
              <a:t>DEL ABUSO DE DROGAS</a:t>
            </a:r>
            <a:r>
              <a:rPr lang="es-US" altLang="en-US" sz="2200" b="0"/>
              <a:t> </a:t>
            </a:r>
            <a:r>
              <a:rPr lang="es-US" altLang="en-US" sz="2200" b="0">
                <a:solidFill>
                  <a:schemeClr val="bg1"/>
                </a:solidFill>
              </a:rPr>
              <a:t>(CICAD)</a:t>
            </a:r>
            <a:br>
              <a:rPr lang="es-US" altLang="en-US" sz="2200">
                <a:solidFill>
                  <a:schemeClr val="bg1"/>
                </a:solidFill>
              </a:rPr>
            </a:br>
            <a:br>
              <a:rPr lang="es-US" altLang="en-US" sz="2200">
                <a:solidFill>
                  <a:schemeClr val="bg1"/>
                </a:solidFill>
              </a:rPr>
            </a:br>
            <a:br>
              <a:rPr lang="es-US" altLang="en-US" sz="2800">
                <a:solidFill>
                  <a:schemeClr val="bg1"/>
                </a:solidFill>
              </a:rPr>
            </a:br>
            <a:br>
              <a:rPr lang="es-US" altLang="en-US" sz="3000">
                <a:solidFill>
                  <a:schemeClr val="bg1"/>
                </a:solidFill>
              </a:rPr>
            </a:br>
            <a:r>
              <a:rPr lang="es-US" altLang="en-US" sz="3000">
                <a:solidFill>
                  <a:schemeClr val="bg1"/>
                </a:solidFill>
              </a:rPr>
              <a:t>INFORME SOBRE LA OFERTA DE DROGAS EN LAS AMERICAS</a:t>
            </a:r>
            <a:br>
              <a:rPr lang="es-US" altLang="en-US" sz="3000">
                <a:solidFill>
                  <a:schemeClr val="bg1"/>
                </a:solidFill>
              </a:rPr>
            </a:br>
            <a:r>
              <a:rPr lang="es-US" altLang="en-US" sz="3000">
                <a:solidFill>
                  <a:schemeClr val="bg1"/>
                </a:solidFill>
              </a:rPr>
              <a:t>Resumen Ejecutivo</a:t>
            </a:r>
            <a:br>
              <a:rPr lang="es-US" altLang="en-US" sz="3000">
                <a:solidFill>
                  <a:schemeClr val="bg1"/>
                </a:solidFill>
              </a:rPr>
            </a:br>
            <a:r>
              <a:rPr lang="es-US" altLang="en-US" sz="3000">
                <a:solidFill>
                  <a:schemeClr val="bg1"/>
                </a:solidFill>
              </a:rPr>
              <a:t> </a:t>
            </a:r>
            <a:br>
              <a:rPr lang="es-US" altLang="en-US" sz="3000">
                <a:solidFill>
                  <a:schemeClr val="bg1"/>
                </a:solidFill>
              </a:rPr>
            </a:br>
            <a:endParaRPr lang="es-US" altLang="en-US" sz="3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AC745FC-B52C-45EC-AEB3-11497701CA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44000" cy="70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</a:rPr>
              <a:t>La </a:t>
            </a:r>
            <a:r>
              <a:rPr lang="es-ES" altLang="en-US" sz="2400">
                <a:solidFill>
                  <a:schemeClr val="bg1"/>
                </a:solidFill>
              </a:rPr>
              <a:t>Comisión Interamericana para el Control del Abuso de Drogas</a:t>
            </a: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15363" name="Diagram 6">
            <a:extLst>
              <a:ext uri="{FF2B5EF4-FFF2-40B4-BE49-F238E27FC236}">
                <a16:creationId xmlns:a16="http://schemas.microsoft.com/office/drawing/2014/main" id="{BF40DBE5-AB70-49C4-81F7-9A852FA90C9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90600"/>
            <a:ext cx="87249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>
            <a:extLst>
              <a:ext uri="{FF2B5EF4-FFF2-40B4-BE49-F238E27FC236}">
                <a16:creationId xmlns:a16="http://schemas.microsoft.com/office/drawing/2014/main" id="{8235B046-44D5-4BD9-9A0C-D83FC136B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362200"/>
            <a:ext cx="2667000" cy="369888"/>
          </a:xfrm>
          <a:prstGeom prst="rect">
            <a:avLst/>
          </a:prstGeom>
          <a:solidFill>
            <a:srgbClr val="BB6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Observatorio 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9D6F95D3-1784-4798-B51D-86AE2E7F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30513"/>
            <a:ext cx="2667000" cy="369887"/>
          </a:xfrm>
          <a:prstGeom prst="rect">
            <a:avLst/>
          </a:prstGeom>
          <a:solidFill>
            <a:srgbClr val="BB6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Interamericano de </a:t>
            </a: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18FF1E71-55A9-4C09-BBF2-5E5BB702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3287713"/>
            <a:ext cx="2667000" cy="369887"/>
          </a:xfrm>
          <a:prstGeom prst="rect">
            <a:avLst/>
          </a:prstGeom>
          <a:solidFill>
            <a:srgbClr val="BB6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Drogas (OID) 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50CA2F2-9E09-4144-B09D-F84BF937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8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s-US" altLang="en-US" sz="2500" dirty="0">
                <a:solidFill>
                  <a:schemeClr val="bg1"/>
                </a:solidFill>
              </a:rPr>
            </a:br>
            <a:r>
              <a:rPr lang="es-US" altLang="en-US" sz="2500" dirty="0">
                <a:solidFill>
                  <a:schemeClr val="bg1"/>
                </a:solidFill>
              </a:rPr>
              <a:t>La Comisión Interamericana para el Control del Abuso de Drogas</a:t>
            </a:r>
          </a:p>
        </p:txBody>
      </p:sp>
      <p:pic>
        <p:nvPicPr>
          <p:cNvPr id="16387" name="Diagram 8">
            <a:extLst>
              <a:ext uri="{FF2B5EF4-FFF2-40B4-BE49-F238E27FC236}">
                <a16:creationId xmlns:a16="http://schemas.microsoft.com/office/drawing/2014/main" id="{2A285AAE-CB49-4737-80E5-5138512B46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77900"/>
            <a:ext cx="8813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B355A61-4D3C-4E9C-919E-635E5EBF10FF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</a:t>
            </a:r>
            <a:br>
              <a:rPr lang="en-US" altLang="en-US" sz="2800" b="1">
                <a:solidFill>
                  <a:schemeClr val="bg1"/>
                </a:solidFill>
              </a:rPr>
            </a:b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7411" name="Text Placeholder 3">
            <a:extLst>
              <a:ext uri="{FF2B5EF4-FFF2-40B4-BE49-F238E27FC236}">
                <a16:creationId xmlns:a16="http://schemas.microsoft.com/office/drawing/2014/main" id="{56DE4C43-DA97-4671-97A9-7E8F0044E5EB}"/>
              </a:ext>
            </a:extLst>
          </p:cNvPr>
          <p:cNvSpPr txBox="1">
            <a:spLocks/>
          </p:cNvSpPr>
          <p:nvPr/>
        </p:nvSpPr>
        <p:spPr bwMode="auto">
          <a:xfrm>
            <a:off x="266700" y="106045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189A3-9FB0-45FF-903B-391147FB2B10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"/>
            <a:ext cx="8610600" cy="30702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US" altLang="en-US" sz="2400" b="1" dirty="0">
                <a:solidFill>
                  <a:schemeClr val="bg1"/>
                </a:solidFill>
              </a:rPr>
              <a:t> 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US" altLang="en-US" sz="2400" b="1" dirty="0">
                <a:solidFill>
                  <a:schemeClr val="bg1"/>
                </a:solidFill>
                <a:ea typeface="Cambria" panose="02040503050406030204" pitchFamily="18" charset="0"/>
              </a:rPr>
              <a:t>La Estrategia Hemisférica sobre Drogas 2020 y su Plan de Acción 2021-2025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s-US" altLang="en-US" sz="2400" b="1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s-US" altLang="en-US" sz="1800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"</a:t>
            </a:r>
            <a:r>
              <a:rPr lang="es-ES" sz="1800" dirty="0">
                <a:solidFill>
                  <a:schemeClr val="bg1"/>
                </a:solidFill>
                <a:latin typeface="+mn-lt"/>
              </a:rPr>
              <a:t>Establecer o fortalecer observatorios nacionales sobre drogas u oficinas técnicas similares, reforzando los sistemas nacionales de información sobre drogas y fomentando la investigación científica para generar, recopilar, organizar, analizar y difundir información que sirva de base para la elaboración y la aplicación de políticas y estrategias en materia de drogas basadas en la evidencia.</a:t>
            </a:r>
            <a:r>
              <a:rPr lang="es-US" altLang="en-US" sz="1800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"</a:t>
            </a:r>
          </a:p>
          <a:p>
            <a:pPr algn="just" eaLnBrk="1" hangingPunct="1">
              <a:defRPr/>
            </a:pPr>
            <a:endParaRPr lang="es-US" altLang="en-US" sz="1600" dirty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s-US" altLang="en-US" sz="2400" dirty="0"/>
          </a:p>
        </p:txBody>
      </p:sp>
      <p:pic>
        <p:nvPicPr>
          <p:cNvPr id="17413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9E278E34-AD36-4F5F-B5D3-1396FAE8C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289300"/>
            <a:ext cx="15732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9A0033-16D2-4366-B566-6A8186A0C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06763"/>
            <a:ext cx="15446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27D6D2-3921-4509-86E6-A8BBCD13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06763"/>
            <a:ext cx="1563688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0E106DC-5B61-45FC-A538-8D141556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3281363"/>
            <a:ext cx="15446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E3935D6-7561-46C4-9864-0295A5A8CD76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</a:t>
            </a:r>
            <a:br>
              <a:rPr lang="en-US" altLang="en-US" sz="2800" b="1">
                <a:solidFill>
                  <a:schemeClr val="bg1"/>
                </a:solidFill>
              </a:rPr>
            </a:b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8435" name="Text Placeholder 3">
            <a:extLst>
              <a:ext uri="{FF2B5EF4-FFF2-40B4-BE49-F238E27FC236}">
                <a16:creationId xmlns:a16="http://schemas.microsoft.com/office/drawing/2014/main" id="{C4FD87C5-7B35-4F26-94A6-8696795338DB}"/>
              </a:ext>
            </a:extLst>
          </p:cNvPr>
          <p:cNvSpPr txBox="1">
            <a:spLocks/>
          </p:cNvSpPr>
          <p:nvPr/>
        </p:nvSpPr>
        <p:spPr bwMode="auto">
          <a:xfrm>
            <a:off x="266700" y="106045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18436" name="Text Placeholder 3">
            <a:extLst>
              <a:ext uri="{FF2B5EF4-FFF2-40B4-BE49-F238E27FC236}">
                <a16:creationId xmlns:a16="http://schemas.microsoft.com/office/drawing/2014/main" id="{D9D60E45-4338-4909-B741-24A227D6AED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81000" y="990600"/>
            <a:ext cx="2895600" cy="413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endParaRPr lang="es-US" altLang="en-US" sz="1100">
              <a:solidFill>
                <a:schemeClr val="bg1"/>
              </a:solidFill>
            </a:endParaRPr>
          </a:p>
          <a:p>
            <a:pPr algn="just" eaLnBrk="1" hangingPunct="1"/>
            <a:r>
              <a:rPr lang="es-US" altLang="en-US" sz="2500">
                <a:solidFill>
                  <a:schemeClr val="bg1"/>
                </a:solidFill>
              </a:rPr>
              <a:t>El informe muestra una vista general de la oferta de Drogas en el Hemisfério basado en los datos aportados por los Estados Miembros de la OEA. </a:t>
            </a:r>
            <a:endParaRPr lang="es-US" altLang="en-US"/>
          </a:p>
        </p:txBody>
      </p:sp>
      <p:pic>
        <p:nvPicPr>
          <p:cNvPr id="18437" name="Picture 4" descr="Map&#10;&#10;Description automatically generated">
            <a:extLst>
              <a:ext uri="{FF2B5EF4-FFF2-40B4-BE49-F238E27FC236}">
                <a16:creationId xmlns:a16="http://schemas.microsoft.com/office/drawing/2014/main" id="{0E71B750-B70B-49E0-B742-D89CC1BC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57163"/>
            <a:ext cx="447992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Map&#10;&#10;Description automatically generated">
            <a:extLst>
              <a:ext uri="{FF2B5EF4-FFF2-40B4-BE49-F238E27FC236}">
                <a16:creationId xmlns:a16="http://schemas.microsoft.com/office/drawing/2014/main" id="{19CC5960-2B89-43C3-8601-217DFA38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60450"/>
            <a:ext cx="447992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C9A3B39-B775-4877-A761-4A776BC572CC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</a:t>
            </a:r>
            <a:br>
              <a:rPr lang="en-US" altLang="en-US" sz="2800" b="1">
                <a:solidFill>
                  <a:schemeClr val="bg1"/>
                </a:solidFill>
              </a:rPr>
            </a:b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9459" name="Text Placeholder 3">
            <a:extLst>
              <a:ext uri="{FF2B5EF4-FFF2-40B4-BE49-F238E27FC236}">
                <a16:creationId xmlns:a16="http://schemas.microsoft.com/office/drawing/2014/main" id="{3D8A1382-554E-4EEE-956B-6FDCF2E1FAA7}"/>
              </a:ext>
            </a:extLst>
          </p:cNvPr>
          <p:cNvSpPr txBox="1">
            <a:spLocks/>
          </p:cNvSpPr>
          <p:nvPr/>
        </p:nvSpPr>
        <p:spPr bwMode="auto">
          <a:xfrm>
            <a:off x="266700" y="106045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19460" name="Title 1">
            <a:extLst>
              <a:ext uri="{FF2B5EF4-FFF2-40B4-BE49-F238E27FC236}">
                <a16:creationId xmlns:a16="http://schemas.microsoft.com/office/drawing/2014/main" id="{364D3258-08E4-4891-9933-C835C0A21C9E}"/>
              </a:ext>
            </a:extLst>
          </p:cNvPr>
          <p:cNvSpPr txBox="1">
            <a:spLocks/>
          </p:cNvSpPr>
          <p:nvPr/>
        </p:nvSpPr>
        <p:spPr bwMode="auto">
          <a:xfrm>
            <a:off x="533400" y="473075"/>
            <a:ext cx="8153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US" altLang="en-US" sz="3200">
                <a:solidFill>
                  <a:schemeClr val="bg1"/>
                </a:solidFill>
              </a:rPr>
              <a:t>Países que aportaron datos para el informe</a:t>
            </a:r>
          </a:p>
        </p:txBody>
      </p:sp>
      <p:sp>
        <p:nvSpPr>
          <p:cNvPr id="19461" name="Text Placeholder 3">
            <a:extLst>
              <a:ext uri="{FF2B5EF4-FFF2-40B4-BE49-F238E27FC236}">
                <a16:creationId xmlns:a16="http://schemas.microsoft.com/office/drawing/2014/main" id="{E2F6B29C-60D3-4400-AD0E-1FC8DA528AA1}"/>
              </a:ext>
            </a:extLst>
          </p:cNvPr>
          <p:cNvSpPr txBox="1">
            <a:spLocks/>
          </p:cNvSpPr>
          <p:nvPr/>
        </p:nvSpPr>
        <p:spPr bwMode="auto">
          <a:xfrm>
            <a:off x="277813" y="1435100"/>
            <a:ext cx="36576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US" altLang="en-US" sz="280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US" altLang="en-US">
                <a:solidFill>
                  <a:schemeClr val="bg1"/>
                </a:solidFill>
              </a:rPr>
              <a:t>Antigua y Barbuda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US" altLang="en-US">
                <a:solidFill>
                  <a:schemeClr val="bg1"/>
                </a:solidFill>
              </a:rPr>
              <a:t>Argentina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US" altLang="en-US">
                <a:solidFill>
                  <a:schemeClr val="bg1"/>
                </a:solidFill>
              </a:rPr>
              <a:t>Las Bahamas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US" altLang="en-US">
                <a:solidFill>
                  <a:schemeClr val="bg1"/>
                </a:solidFill>
              </a:rPr>
              <a:t>Barbados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US" altLang="en-US">
                <a:solidFill>
                  <a:schemeClr val="bg1"/>
                </a:solidFill>
              </a:rPr>
              <a:t>Belize 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US" altLang="en-US">
                <a:solidFill>
                  <a:schemeClr val="bg1"/>
                </a:solidFill>
              </a:rPr>
              <a:t>Bolivia (Estado Plurinacional de)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US" altLang="en-US">
                <a:solidFill>
                  <a:schemeClr val="bg1"/>
                </a:solidFill>
              </a:rPr>
              <a:t>Canadá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US" altLang="en-US">
                <a:solidFill>
                  <a:schemeClr val="bg1"/>
                </a:solidFill>
              </a:rPr>
              <a:t>Chile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US" altLang="en-US">
                <a:solidFill>
                  <a:schemeClr val="bg1"/>
                </a:solidFill>
              </a:rPr>
              <a:t>Colombia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US" altLang="en-US" sz="2400"/>
          </a:p>
        </p:txBody>
      </p:sp>
      <p:sp>
        <p:nvSpPr>
          <p:cNvPr id="19462" name="TextBox 1">
            <a:extLst>
              <a:ext uri="{FF2B5EF4-FFF2-40B4-BE49-F238E27FC236}">
                <a16:creationId xmlns:a16="http://schemas.microsoft.com/office/drawing/2014/main" id="{7BE67E2B-1710-4184-BC78-84AD8BF8B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1889125"/>
            <a:ext cx="34877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US" altLang="en-US">
                <a:solidFill>
                  <a:schemeClr val="bg1"/>
                </a:solidFill>
              </a:rPr>
              <a:t>Costa Rica </a:t>
            </a:r>
          </a:p>
          <a:p>
            <a:r>
              <a:rPr lang="es-US" altLang="en-US">
                <a:solidFill>
                  <a:schemeClr val="bg1"/>
                </a:solidFill>
              </a:rPr>
              <a:t>Dominica </a:t>
            </a:r>
          </a:p>
          <a:p>
            <a:r>
              <a:rPr lang="es-US" altLang="en-US">
                <a:solidFill>
                  <a:schemeClr val="bg1"/>
                </a:solidFill>
              </a:rPr>
              <a:t>República Dominicana</a:t>
            </a:r>
          </a:p>
          <a:p>
            <a:r>
              <a:rPr lang="es-US" altLang="en-US">
                <a:solidFill>
                  <a:schemeClr val="bg1"/>
                </a:solidFill>
              </a:rPr>
              <a:t>Ecuador</a:t>
            </a:r>
          </a:p>
          <a:p>
            <a:r>
              <a:rPr lang="es-US" altLang="en-US">
                <a:solidFill>
                  <a:schemeClr val="bg1"/>
                </a:solidFill>
              </a:rPr>
              <a:t>El Salvador </a:t>
            </a:r>
          </a:p>
          <a:p>
            <a:r>
              <a:rPr lang="es-US" altLang="en-US">
                <a:solidFill>
                  <a:schemeClr val="bg1"/>
                </a:solidFill>
              </a:rPr>
              <a:t>Grenada </a:t>
            </a:r>
          </a:p>
          <a:p>
            <a:r>
              <a:rPr lang="es-US" altLang="en-US">
                <a:solidFill>
                  <a:schemeClr val="bg1"/>
                </a:solidFill>
              </a:rPr>
              <a:t>Guatemala </a:t>
            </a:r>
          </a:p>
          <a:p>
            <a:r>
              <a:rPr lang="es-US" altLang="en-US">
                <a:solidFill>
                  <a:schemeClr val="bg1"/>
                </a:solidFill>
              </a:rPr>
              <a:t>Guyana </a:t>
            </a:r>
          </a:p>
          <a:p>
            <a:r>
              <a:rPr lang="es-US" altLang="en-US">
                <a:solidFill>
                  <a:schemeClr val="bg1"/>
                </a:solidFill>
              </a:rPr>
              <a:t>Honduras </a:t>
            </a:r>
          </a:p>
          <a:p>
            <a:r>
              <a:rPr lang="es-US" altLang="en-US">
                <a:solidFill>
                  <a:schemeClr val="bg1"/>
                </a:solidFill>
              </a:rPr>
              <a:t>Jamaica</a:t>
            </a:r>
          </a:p>
          <a:p>
            <a:endParaRPr lang="es-US" altLang="en-US" sz="2400">
              <a:solidFill>
                <a:schemeClr val="bg1"/>
              </a:solidFill>
            </a:endParaRPr>
          </a:p>
          <a:p>
            <a:endParaRPr lang="es-US" altLang="en-US"/>
          </a:p>
        </p:txBody>
      </p:sp>
      <p:sp>
        <p:nvSpPr>
          <p:cNvPr id="19463" name="TextBox 8">
            <a:extLst>
              <a:ext uri="{FF2B5EF4-FFF2-40B4-BE49-F238E27FC236}">
                <a16:creationId xmlns:a16="http://schemas.microsoft.com/office/drawing/2014/main" id="{07999D11-639D-4647-8EC3-77022327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1905000"/>
            <a:ext cx="303053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US" altLang="en-US">
                <a:solidFill>
                  <a:schemeClr val="bg1"/>
                </a:solidFill>
              </a:rPr>
              <a:t>México </a:t>
            </a:r>
          </a:p>
          <a:p>
            <a:r>
              <a:rPr lang="es-US" altLang="en-US">
                <a:solidFill>
                  <a:schemeClr val="bg1"/>
                </a:solidFill>
              </a:rPr>
              <a:t>Paraguay</a:t>
            </a:r>
          </a:p>
          <a:p>
            <a:r>
              <a:rPr lang="es-US" altLang="en-US">
                <a:solidFill>
                  <a:schemeClr val="bg1"/>
                </a:solidFill>
              </a:rPr>
              <a:t>Perú</a:t>
            </a:r>
          </a:p>
          <a:p>
            <a:r>
              <a:rPr lang="es-US" altLang="en-US">
                <a:solidFill>
                  <a:schemeClr val="bg1"/>
                </a:solidFill>
              </a:rPr>
              <a:t>Federación de St. Kitts y Nevis</a:t>
            </a:r>
          </a:p>
          <a:p>
            <a:r>
              <a:rPr lang="es-US" altLang="en-US">
                <a:solidFill>
                  <a:schemeClr val="bg1"/>
                </a:solidFill>
              </a:rPr>
              <a:t>Saint Lucia</a:t>
            </a:r>
          </a:p>
          <a:p>
            <a:r>
              <a:rPr lang="es-US" altLang="en-US">
                <a:solidFill>
                  <a:schemeClr val="bg1"/>
                </a:solidFill>
              </a:rPr>
              <a:t>Surinam </a:t>
            </a:r>
          </a:p>
          <a:p>
            <a:r>
              <a:rPr lang="es-US" altLang="en-US">
                <a:solidFill>
                  <a:schemeClr val="bg1"/>
                </a:solidFill>
              </a:rPr>
              <a:t>Trinidad y Tobago</a:t>
            </a:r>
          </a:p>
          <a:p>
            <a:r>
              <a:rPr lang="es-US" altLang="en-US">
                <a:solidFill>
                  <a:schemeClr val="bg1"/>
                </a:solidFill>
              </a:rPr>
              <a:t>Los Estados Unidos</a:t>
            </a:r>
          </a:p>
          <a:p>
            <a:r>
              <a:rPr lang="es-US" altLang="en-US">
                <a:solidFill>
                  <a:schemeClr val="bg1"/>
                </a:solidFill>
              </a:rPr>
              <a:t>Uruguay</a:t>
            </a:r>
            <a:endParaRPr lang="es-US" altLang="en-US" sz="2400">
              <a:solidFill>
                <a:schemeClr val="bg1"/>
              </a:solidFill>
            </a:endParaRPr>
          </a:p>
          <a:p>
            <a:endParaRPr lang="es-US" altLang="en-US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BCB3632-5E27-4475-8581-55137987FC80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</a:rPr>
              <a:t>  </a:t>
            </a:r>
            <a:br>
              <a:rPr lang="en-US" altLang="en-US" sz="2800" b="1">
                <a:solidFill>
                  <a:schemeClr val="bg1"/>
                </a:solidFill>
              </a:rPr>
            </a:b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0483" name="Text Placeholder 3">
            <a:extLst>
              <a:ext uri="{FF2B5EF4-FFF2-40B4-BE49-F238E27FC236}">
                <a16:creationId xmlns:a16="http://schemas.microsoft.com/office/drawing/2014/main" id="{6E85B993-980D-48CF-B302-5A3ADBB2D9C3}"/>
              </a:ext>
            </a:extLst>
          </p:cNvPr>
          <p:cNvSpPr txBox="1">
            <a:spLocks/>
          </p:cNvSpPr>
          <p:nvPr/>
        </p:nvSpPr>
        <p:spPr bwMode="auto">
          <a:xfrm>
            <a:off x="180975" y="1068388"/>
            <a:ext cx="86106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20484" name="Title 1">
            <a:extLst>
              <a:ext uri="{FF2B5EF4-FFF2-40B4-BE49-F238E27FC236}">
                <a16:creationId xmlns:a16="http://schemas.microsoft.com/office/drawing/2014/main" id="{B994FCD0-E9A8-409E-870F-968AAF0BBD72}"/>
              </a:ext>
            </a:extLst>
          </p:cNvPr>
          <p:cNvSpPr txBox="1">
            <a:spLocks/>
          </p:cNvSpPr>
          <p:nvPr/>
        </p:nvSpPr>
        <p:spPr bwMode="auto">
          <a:xfrm>
            <a:off x="571500" y="-280988"/>
            <a:ext cx="8153400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US" altLang="en-US" sz="2800" b="1">
                <a:solidFill>
                  <a:schemeClr val="bg1"/>
                </a:solidFill>
              </a:rPr>
              <a:t>Antecedentes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7C8D91-2F9F-4768-B666-58CB9EB5F3B0}"/>
              </a:ext>
            </a:extLst>
          </p:cNvPr>
          <p:cNvSpPr txBox="1">
            <a:spLocks/>
          </p:cNvSpPr>
          <p:nvPr/>
        </p:nvSpPr>
        <p:spPr bwMode="auto">
          <a:xfrm>
            <a:off x="571500" y="228600"/>
            <a:ext cx="8153400" cy="5319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s-US" altLang="en-US" sz="1800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lnSpc>
                <a:spcPct val="90000"/>
              </a:lnSpc>
              <a:defRPr/>
            </a:pPr>
            <a:r>
              <a:rPr lang="es-US" sz="2000" dirty="0">
                <a:solidFill>
                  <a:schemeClr val="bg1"/>
                </a:solidFill>
                <a:ea typeface="Calibri" panose="020F0502020204030204" pitchFamily="34" charset="0"/>
              </a:rPr>
              <a:t>Junio 2019, CICAD brindó la primera reunión del Grupo Técnico de Trabajo sobre Indicadores de la Oferta de Drogas (GTTIOD) en Cartagena, Colombia</a:t>
            </a:r>
          </a:p>
          <a:p>
            <a:pPr marL="1085850" lvl="1" indent="-342900" algn="just" eaLnBrk="1" hangingPunct="1">
              <a:lnSpc>
                <a:spcPct val="90000"/>
              </a:lnSpc>
              <a:defRPr/>
            </a:pPr>
            <a:r>
              <a:rPr lang="es-US" sz="1600" dirty="0">
                <a:solidFill>
                  <a:schemeClr val="bg1"/>
                </a:solidFill>
                <a:ea typeface="Calibri" panose="020F0502020204030204" pitchFamily="34" charset="0"/>
              </a:rPr>
              <a:t>Revisión de los métodos de recolección y sistematización de datos</a:t>
            </a:r>
          </a:p>
          <a:p>
            <a:pPr marL="1085850" lvl="1" indent="-342900" algn="just" eaLnBrk="1" hangingPunct="1">
              <a:lnSpc>
                <a:spcPct val="90000"/>
              </a:lnSpc>
              <a:defRPr/>
            </a:pPr>
            <a:r>
              <a:rPr lang="es-US" sz="1600" dirty="0">
                <a:solidFill>
                  <a:schemeClr val="bg1"/>
                </a:solidFill>
                <a:ea typeface="Calibri" panose="020F0502020204030204" pitchFamily="34" charset="0"/>
              </a:rPr>
              <a:t>Identificación de indicadores sobre la oferta de drogas en común</a:t>
            </a:r>
          </a:p>
          <a:p>
            <a:pPr marL="1085850" lvl="1" indent="-342900" algn="just" eaLnBrk="1" hangingPunct="1">
              <a:lnSpc>
                <a:spcPct val="90000"/>
              </a:lnSpc>
              <a:defRPr/>
            </a:pPr>
            <a:r>
              <a:rPr lang="es-US" sz="1600" dirty="0">
                <a:solidFill>
                  <a:schemeClr val="bg1"/>
                </a:solidFill>
                <a:ea typeface="Calibri" panose="020F0502020204030204" pitchFamily="34" charset="0"/>
              </a:rPr>
              <a:t>Discusión sobre el interés y alcance de un informe regional sobre oferta de drogas</a:t>
            </a:r>
            <a:endParaRPr lang="es-US" altLang="en-US" sz="1600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lnSpc>
                <a:spcPct val="90000"/>
              </a:lnSpc>
              <a:defRPr/>
            </a:pPr>
            <a:r>
              <a:rPr lang="es-US" sz="2000" dirty="0">
                <a:solidFill>
                  <a:schemeClr val="bg1"/>
                </a:solidFill>
                <a:ea typeface="Calibri" panose="020F0502020204030204" pitchFamily="34" charset="0"/>
              </a:rPr>
              <a:t>Reuniones en Noviembre 2020 y Junio 2021:	 </a:t>
            </a:r>
          </a:p>
          <a:p>
            <a:pPr marL="1085850" lvl="1" indent="-342900" algn="just" eaLnBrk="1" hangingPunct="1">
              <a:lnSpc>
                <a:spcPct val="90000"/>
              </a:lnSpc>
              <a:defRPr/>
            </a:pPr>
            <a:r>
              <a:rPr lang="es-US" sz="1600" dirty="0">
                <a:solidFill>
                  <a:schemeClr val="bg1"/>
                </a:solidFill>
                <a:ea typeface="Calibri" panose="020F0502020204030204" pitchFamily="34" charset="0"/>
              </a:rPr>
              <a:t>Acuerdo para participar en la llamada de información basada en indicadores cuantitativos y cualitativos</a:t>
            </a:r>
          </a:p>
          <a:p>
            <a:pPr marL="1085850" lvl="1" indent="-342900" algn="just" eaLnBrk="1" hangingPunct="1">
              <a:lnSpc>
                <a:spcPct val="90000"/>
              </a:lnSpc>
              <a:defRPr/>
            </a:pPr>
            <a:r>
              <a:rPr lang="es-US" sz="1600" dirty="0">
                <a:solidFill>
                  <a:schemeClr val="bg1"/>
                </a:solidFill>
                <a:ea typeface="Cambria" panose="02040503050406030204" pitchFamily="18" charset="0"/>
              </a:rPr>
              <a:t>Acuerdo sobre los indicadores: arrestos relacionados con drogas, condenas decomisos, tráfico, precio y pureza, laboratorios clandestinos, producción y erradicación.  </a:t>
            </a:r>
            <a:endParaRPr lang="es-US" sz="2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342900" indent="-342900" algn="just" eaLnBrk="1" hangingPunct="1">
              <a:lnSpc>
                <a:spcPct val="90000"/>
              </a:lnSpc>
              <a:defRPr/>
            </a:pPr>
            <a:r>
              <a:rPr lang="es-US" sz="2000" dirty="0">
                <a:solidFill>
                  <a:schemeClr val="bg1"/>
                </a:solidFill>
                <a:ea typeface="Calibri" panose="020F0502020204030204" pitchFamily="34" charset="0"/>
              </a:rPr>
              <a:t>En enero de 2021, la CICAD lanzó la llamada de datos en los Estados Miembros de la OEA</a:t>
            </a:r>
          </a:p>
          <a:p>
            <a:pPr marL="1085850" lvl="1" indent="-342900" algn="just" eaLnBrk="1" hangingPunct="1">
              <a:lnSpc>
                <a:spcPct val="90000"/>
              </a:lnSpc>
              <a:defRPr/>
            </a:pPr>
            <a:r>
              <a:rPr lang="es-US" sz="1600" dirty="0">
                <a:solidFill>
                  <a:schemeClr val="bg1"/>
                </a:solidFill>
                <a:ea typeface="Calibri" panose="020F0502020204030204" pitchFamily="34" charset="0"/>
              </a:rPr>
              <a:t>La CICAD realizó el análisis de los datos oficiales aportados</a:t>
            </a:r>
          </a:p>
          <a:p>
            <a:pPr marL="342900" indent="-342900" algn="just" eaLnBrk="1" hangingPunct="1">
              <a:lnSpc>
                <a:spcPct val="90000"/>
              </a:lnSpc>
              <a:defRPr/>
            </a:pPr>
            <a:r>
              <a:rPr lang="es-US" altLang="en-US" sz="2000" dirty="0">
                <a:solidFill>
                  <a:schemeClr val="bg1"/>
                </a:solidFill>
              </a:rPr>
              <a:t>Septiembre 2021, se brindó una reunión del GTTIOD con el fin de revisar y aprobar el análisis realizado</a:t>
            </a:r>
          </a:p>
          <a:p>
            <a:pPr marL="171450" indent="-171450" eaLnBrk="1" hangingPunct="1">
              <a:lnSpc>
                <a:spcPct val="90000"/>
              </a:lnSpc>
              <a:defRPr/>
            </a:pPr>
            <a:endParaRPr lang="es-US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4474EA2-F759-4D9E-B11D-484A8DE429E2}"/>
              </a:ext>
            </a:extLst>
          </p:cNvPr>
          <p:cNvSpPr txBox="1">
            <a:spLocks/>
          </p:cNvSpPr>
          <p:nvPr/>
        </p:nvSpPr>
        <p:spPr bwMode="auto">
          <a:xfrm>
            <a:off x="-9525" y="35560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US" altLang="en-US" sz="2800" b="1">
                <a:solidFill>
                  <a:schemeClr val="bg1"/>
                </a:solidFill>
              </a:rPr>
              <a:t>  </a:t>
            </a:r>
            <a:br>
              <a:rPr lang="es-US" altLang="en-US" sz="2800" b="1">
                <a:solidFill>
                  <a:schemeClr val="bg1"/>
                </a:solidFill>
              </a:rPr>
            </a:br>
            <a:endParaRPr lang="es-US" altLang="en-US" sz="2800" b="1">
              <a:solidFill>
                <a:schemeClr val="bg1"/>
              </a:solidFill>
            </a:endParaRPr>
          </a:p>
        </p:txBody>
      </p:sp>
      <p:sp>
        <p:nvSpPr>
          <p:cNvPr id="21507" name="Text Placeholder 3">
            <a:extLst>
              <a:ext uri="{FF2B5EF4-FFF2-40B4-BE49-F238E27FC236}">
                <a16:creationId xmlns:a16="http://schemas.microsoft.com/office/drawing/2014/main" id="{FA10B405-37B7-4C52-914B-CCB9E4935DC7}"/>
              </a:ext>
            </a:extLst>
          </p:cNvPr>
          <p:cNvSpPr txBox="1">
            <a:spLocks/>
          </p:cNvSpPr>
          <p:nvPr/>
        </p:nvSpPr>
        <p:spPr bwMode="auto">
          <a:xfrm>
            <a:off x="266700" y="106045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n-US" sz="2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6BA93-454B-48D8-92B3-84647911DD48}"/>
              </a:ext>
            </a:extLst>
          </p:cNvPr>
          <p:cNvSpPr txBox="1">
            <a:spLocks/>
          </p:cNvSpPr>
          <p:nvPr/>
        </p:nvSpPr>
        <p:spPr bwMode="auto">
          <a:xfrm>
            <a:off x="271463" y="1095375"/>
            <a:ext cx="8153400" cy="4892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just" eaLnBrk="1" hangingPunct="1">
              <a:lnSpc>
                <a:spcPct val="90000"/>
              </a:lnSpc>
              <a:defRPr/>
            </a:pPr>
            <a:endParaRPr lang="es-US" altLang="en-US" sz="1200" b="1" u="sng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s-US" altLang="en-US" sz="1700" dirty="0">
                <a:solidFill>
                  <a:schemeClr val="bg1"/>
                </a:solidFill>
              </a:rPr>
              <a:t> </a:t>
            </a:r>
          </a:p>
          <a:p>
            <a:pPr marL="342900" indent="-342900" algn="just" eaLnBrk="1" hangingPunct="1">
              <a:lnSpc>
                <a:spcPct val="90000"/>
              </a:lnSpc>
              <a:defRPr/>
            </a:pPr>
            <a:r>
              <a:rPr lang="es-US" altLang="en-US" sz="2400" dirty="0">
                <a:solidFill>
                  <a:schemeClr val="bg1"/>
                </a:solidFill>
              </a:rPr>
              <a:t>No hay una sola droga que defina el Hemisferio.</a:t>
            </a:r>
          </a:p>
          <a:p>
            <a:pPr marL="342900" indent="-342900" algn="just" eaLnBrk="1" hangingPunct="1">
              <a:lnSpc>
                <a:spcPct val="90000"/>
              </a:lnSpc>
              <a:defRPr/>
            </a:pPr>
            <a:r>
              <a:rPr lang="es-US" altLang="en-US" sz="2400" dirty="0">
                <a:solidFill>
                  <a:schemeClr val="bg1"/>
                </a:solidFill>
              </a:rPr>
              <a:t>Cannabis y cocaína son las dos drogas mas mencionadas por los países que aportaron datos. </a:t>
            </a:r>
          </a:p>
          <a:p>
            <a:pPr marL="342900" indent="-342900" algn="just" eaLnBrk="1" hangingPunct="1">
              <a:lnSpc>
                <a:spcPct val="90000"/>
              </a:lnSpc>
              <a:defRPr/>
            </a:pPr>
            <a:r>
              <a:rPr lang="es-US" sz="2400" dirty="0">
                <a:solidFill>
                  <a:schemeClr val="bg1"/>
                </a:solidFill>
                <a:ea typeface="Calibri" panose="020F0502020204030204" pitchFamily="34" charset="0"/>
              </a:rPr>
              <a:t>La droga de principal preocupación depende del país, reflejando la variedad de temas en oferta de drogas en la región. </a:t>
            </a:r>
          </a:p>
          <a:p>
            <a:pPr marL="342900" indent="-342900" algn="just" eaLnBrk="1" hangingPunct="1">
              <a:lnSpc>
                <a:spcPct val="90000"/>
              </a:lnSpc>
              <a:defRPr/>
            </a:pPr>
            <a:r>
              <a:rPr lang="es-US" sz="2400" dirty="0">
                <a:solidFill>
                  <a:schemeClr val="bg1"/>
                </a:solidFill>
                <a:ea typeface="Times New Roman" panose="02020603050405020304" pitchFamily="18" charset="0"/>
              </a:rPr>
              <a:t>Los datos cuantitativos y cualitativos aportados de los Estados Miembros muestran perspectivas diversas y la diversidad de las estadísticas muestran varias tendencias concurrentes en el mercado. </a:t>
            </a:r>
            <a:r>
              <a:rPr lang="es-US" altLang="en-US" sz="2400" dirty="0">
                <a:solidFill>
                  <a:schemeClr val="bg1"/>
                </a:solidFill>
              </a:rPr>
              <a:t>	</a:t>
            </a:r>
          </a:p>
          <a:p>
            <a:pPr marL="171450" indent="-171450" eaLnBrk="1" hangingPunct="1">
              <a:lnSpc>
                <a:spcPct val="90000"/>
              </a:lnSpc>
              <a:defRPr/>
            </a:pPr>
            <a:endParaRPr lang="es-US" altLang="en-US" sz="1200" dirty="0">
              <a:solidFill>
                <a:schemeClr val="bg1"/>
              </a:solidFill>
            </a:endParaRPr>
          </a:p>
        </p:txBody>
      </p:sp>
      <p:sp>
        <p:nvSpPr>
          <p:cNvPr id="21509" name="Title 1">
            <a:extLst>
              <a:ext uri="{FF2B5EF4-FFF2-40B4-BE49-F238E27FC236}">
                <a16:creationId xmlns:a16="http://schemas.microsoft.com/office/drawing/2014/main" id="{14FC906A-8A6F-40AD-862F-D9FCB4091384}"/>
              </a:ext>
            </a:extLst>
          </p:cNvPr>
          <p:cNvSpPr txBox="1">
            <a:spLocks/>
          </p:cNvSpPr>
          <p:nvPr/>
        </p:nvSpPr>
        <p:spPr bwMode="auto">
          <a:xfrm>
            <a:off x="520700" y="104775"/>
            <a:ext cx="8153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US" altLang="en-US" sz="3400" b="1">
                <a:solidFill>
                  <a:schemeClr val="bg1"/>
                </a:solidFill>
              </a:rPr>
              <a:t>Hallazgos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035A163BC0046A41C2EBE1E58AFFF" ma:contentTypeVersion="1" ma:contentTypeDescription="Create a new document." ma:contentTypeScope="" ma:versionID="413af19bcb59ebd614d4f80392d470c1">
  <xsd:schema xmlns:xsd="http://www.w3.org/2001/XMLSchema" xmlns:xs="http://www.w3.org/2001/XMLSchema" xmlns:p="http://schemas.microsoft.com/office/2006/metadata/properties" xmlns:ns2="89f4cd83-a2d3-4405-9b45-6aff5241ff81" targetNamespace="http://schemas.microsoft.com/office/2006/metadata/properties" ma:root="true" ma:fieldsID="4b0342c81372e05998e770e64ad0cf8c" ns2:_=""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7CB481-EA1D-40B4-99E0-302F62805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4cd83-a2d3-4405-9b45-6aff5241f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285AFE-BD99-4EED-9FD7-FBD83368DE5B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89f4cd83-a2d3-4405-9b45-6aff5241ff81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8048</TotalTime>
  <Words>1021</Words>
  <Application>Microsoft Office PowerPoint</Application>
  <PresentationFormat>On-screen Show (4:3)</PresentationFormat>
  <Paragraphs>134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Arial</vt:lpstr>
      <vt:lpstr>Cambria</vt:lpstr>
      <vt:lpstr>Times New Roman</vt:lpstr>
      <vt:lpstr>Symbol</vt:lpstr>
      <vt:lpstr>MS PGothic</vt:lpstr>
      <vt:lpstr>Office Theme</vt:lpstr>
      <vt:lpstr>1_Office Theme</vt:lpstr>
      <vt:lpstr>PowerPoint Presentation</vt:lpstr>
      <vt:lpstr>                                                                                                                                        ORGANIZACIÓN DE LOS ESTADOS AMERICANOS (OEA) COMISIÓN INTERAMERICANA PARA EL CONTROL  DEL ABUSO DE DROGAS (CICAD)    INFORME SOBRE LA OFERTA DE DROGAS EN LAS AMERICAS Resumen Ejecutivo   </vt:lpstr>
      <vt:lpstr>La Comisión Interamericana para el Control del Abuso de Drogas</vt:lpstr>
      <vt:lpstr> La Comisión Interamericana para el Control del Abuso de Drogas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Teubner</dc:creator>
  <cp:lastModifiedBy>Moreno, Santiago</cp:lastModifiedBy>
  <cp:revision>146</cp:revision>
  <dcterms:created xsi:type="dcterms:W3CDTF">2019-03-22T15:15:37Z</dcterms:created>
  <dcterms:modified xsi:type="dcterms:W3CDTF">2021-11-17T15:00:59Z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0x01010076D035A163BC0046A41C2EBE1E58AFFF</vt:lpwstr>
  </property>
</Properties>
</file>